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9675" cy="10367963"/>
  <p:notesSz cx="7099300" cy="102346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3300"/>
    <a:srgbClr val="339933"/>
    <a:srgbClr val="66FF66"/>
    <a:srgbClr val="00CC00"/>
    <a:srgbClr val="FF9933"/>
    <a:srgbClr val="66FF3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757" autoAdjust="0"/>
  </p:normalViewPr>
  <p:slideViewPr>
    <p:cSldViewPr>
      <p:cViewPr>
        <p:scale>
          <a:sx n="52" d="100"/>
          <a:sy n="52" d="100"/>
        </p:scale>
        <p:origin x="-271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49475" y="777875"/>
            <a:ext cx="2797175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10429" y="4861483"/>
            <a:ext cx="5678445" cy="460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80172" cy="51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687352" algn="l"/>
                <a:tab pos="1374704" algn="l"/>
                <a:tab pos="2062056" algn="l"/>
                <a:tab pos="2749406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7472" y="0"/>
            <a:ext cx="3080172" cy="51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687352" algn="l"/>
                <a:tab pos="1374704" algn="l"/>
                <a:tab pos="2062056" algn="l"/>
                <a:tab pos="2749406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722964"/>
            <a:ext cx="3080172" cy="51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687352" algn="l"/>
                <a:tab pos="1374704" algn="l"/>
                <a:tab pos="2062056" algn="l"/>
                <a:tab pos="2749406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7472" y="9722964"/>
            <a:ext cx="3080172" cy="51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687352" algn="l"/>
                <a:tab pos="1374704" algn="l"/>
                <a:tab pos="2062056" algn="l"/>
                <a:tab pos="2749406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fld id="{4E2B2145-7C47-4028-A1B3-BC6A08458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937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2619" indent="-236602" defTabSz="46498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75822" indent="-236602" defTabSz="46498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49027" indent="-236602" defTabSz="46498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022230" indent="-236602" defTabSz="46498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86802" algn="l"/>
                <a:tab pos="1373605" algn="l"/>
                <a:tab pos="2062051" algn="l"/>
                <a:tab pos="274885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2311E8D8-0605-4C23-8F69-D516B316E7BF}" type="slidenum">
              <a:rPr lang="en-US" altLang="ja-JP" smtClean="0">
                <a:solidFill>
                  <a:srgbClr val="000000"/>
                </a:solidFill>
                <a:latin typeface="Times New Roman" pitchFamily="18" charset="0"/>
                <a:ea typeface="ＭＳ Ｐ明朝" charset="-128"/>
              </a:rPr>
              <a:pPr eaLnBrk="1">
                <a:buFont typeface="Times New Roman" pitchFamily="18" charset="0"/>
                <a:buNone/>
              </a:pPr>
              <a:t>1</a:t>
            </a:fld>
            <a:endParaRPr lang="en-US" altLang="ja-JP" smtClean="0">
              <a:solidFill>
                <a:srgbClr val="000000"/>
              </a:solidFill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9475" y="777875"/>
            <a:ext cx="2798763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429" y="4861483"/>
            <a:ext cx="5678445" cy="46064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ja-JP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221038"/>
            <a:ext cx="6426200" cy="22225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5875338"/>
            <a:ext cx="5292725" cy="264953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B5DCC-80A9-451C-86EE-BADAC25243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39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45F8E-BDEA-4AD6-B2B1-7EBCF1C675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69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050" y="412750"/>
            <a:ext cx="1700213" cy="88534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12750"/>
            <a:ext cx="4949825" cy="88534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9AAE0-2732-4A55-AC7D-954DF61FEB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1779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12750"/>
            <a:ext cx="6802438" cy="1730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25700"/>
            <a:ext cx="6802438" cy="33432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5" y="5921375"/>
            <a:ext cx="6802438" cy="33448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B5BF3-9F38-4F6C-9DB4-6AD71CD01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13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C67B7-6BC3-4F90-B883-CC3A0AE23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93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662738"/>
            <a:ext cx="6426200" cy="20589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00" y="4394200"/>
            <a:ext cx="6426200" cy="2268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BD289-B42D-4542-80ED-258EF656EA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2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25700"/>
            <a:ext cx="3324225" cy="6840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4450" y="2425700"/>
            <a:ext cx="3325813" cy="6840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5FDC8-F827-4FB8-8636-EBB96488E3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786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15925"/>
            <a:ext cx="6804025" cy="1727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320925"/>
            <a:ext cx="3340100" cy="9667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5" y="3287713"/>
            <a:ext cx="3340100" cy="5973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163" y="2320925"/>
            <a:ext cx="3341687" cy="9667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163" y="3287713"/>
            <a:ext cx="3341687" cy="5973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2F163-03B9-4A86-B1BC-C7C9C8C4F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799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1B295-73A2-4808-A858-F8008A471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01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36731-A669-4F83-80BA-F603FFDB08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30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12750"/>
            <a:ext cx="2487613" cy="17573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925" y="412750"/>
            <a:ext cx="4225925" cy="8848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5" y="2170113"/>
            <a:ext cx="2487613" cy="7091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7ADA7-2E4F-4B09-B1E5-67F7816D35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608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38" y="7258050"/>
            <a:ext cx="4537075" cy="8556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38" y="927100"/>
            <a:ext cx="4537075" cy="6219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38" y="8113713"/>
            <a:ext cx="4537075" cy="1217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F895A-F319-4535-8484-1EFD2CBC2F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16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412750"/>
            <a:ext cx="6802438" cy="173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25700"/>
            <a:ext cx="6802438" cy="684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77825" y="9445625"/>
            <a:ext cx="175895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586038" y="9445625"/>
            <a:ext cx="239395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421313" y="9445625"/>
            <a:ext cx="175895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pPr>
              <a:defRPr/>
            </a:pPr>
            <a:fld id="{B8CEF8C4-E98F-4F58-86DE-5503DE627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95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5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1163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3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3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3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3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3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 bwMode="auto">
          <a:xfrm>
            <a:off x="93376" y="5915322"/>
            <a:ext cx="7358869" cy="2365003"/>
          </a:xfrm>
          <a:prstGeom prst="roundRect">
            <a:avLst/>
          </a:prstGeom>
          <a:solidFill>
            <a:srgbClr val="66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1259557" y="580308"/>
            <a:ext cx="5056020" cy="1579337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973" y="5111973"/>
            <a:ext cx="2228744" cy="1085951"/>
          </a:xfrm>
          <a:prstGeom prst="rect">
            <a:avLst/>
          </a:prstGeom>
          <a:ln>
            <a:solidFill>
              <a:srgbClr val="339933"/>
            </a:solidFill>
          </a:ln>
        </p:spPr>
      </p:pic>
      <p:sp>
        <p:nvSpPr>
          <p:cNvPr id="2051" name="Text Box 23"/>
          <p:cNvSpPr txBox="1">
            <a:spLocks noChangeArrowheads="1"/>
          </p:cNvSpPr>
          <p:nvPr/>
        </p:nvSpPr>
        <p:spPr bwMode="auto">
          <a:xfrm>
            <a:off x="19050" y="10152533"/>
            <a:ext cx="7537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>
              <a:lnSpc>
                <a:spcPct val="125000"/>
              </a:lnSpc>
            </a:pPr>
            <a:r>
              <a:rPr lang="ja-JP" altLang="en-US" sz="1100" dirty="0" smtClean="0">
                <a:solidFill>
                  <a:srgbClr val="000000"/>
                </a:solidFill>
                <a:latin typeface="メイリオ" pitchFamily="50" charset="-128"/>
              </a:rPr>
              <a:t>平成３１年</a:t>
            </a:r>
            <a:r>
              <a:rPr lang="ja-JP" altLang="ja-JP" sz="1100" dirty="0" smtClean="0">
                <a:solidFill>
                  <a:srgbClr val="000000"/>
                </a:solidFill>
                <a:latin typeface="メイリオ" pitchFamily="50" charset="-128"/>
              </a:rPr>
              <a:t>度</a:t>
            </a:r>
            <a:r>
              <a:rPr lang="ja-JP" altLang="en-US" sz="1100" dirty="0" smtClean="0">
                <a:solidFill>
                  <a:srgbClr val="000000"/>
                </a:solidFill>
                <a:latin typeface="メイリオ" pitchFamily="50" charset="-128"/>
              </a:rPr>
              <a:t>　</a:t>
            </a:r>
            <a:r>
              <a:rPr lang="ja-JP" altLang="ja-JP" sz="1100" dirty="0" smtClean="0">
                <a:solidFill>
                  <a:srgbClr val="000000"/>
                </a:solidFill>
                <a:latin typeface="メイリオ" pitchFamily="50" charset="-128"/>
              </a:rPr>
              <a:t> </a:t>
            </a:r>
            <a:r>
              <a:rPr lang="ja-JP" altLang="ja-JP" sz="1100" dirty="0">
                <a:solidFill>
                  <a:srgbClr val="000000"/>
                </a:solidFill>
                <a:latin typeface="メイリオ" pitchFamily="50" charset="-128"/>
              </a:rPr>
              <a:t>事業主向け雇用支援事業</a:t>
            </a:r>
            <a:r>
              <a:rPr lang="ja-JP" altLang="en-US" sz="1100" dirty="0">
                <a:solidFill>
                  <a:srgbClr val="000000"/>
                </a:solidFill>
                <a:latin typeface="メイリオ" pitchFamily="50" charset="-128"/>
              </a:rPr>
              <a:t>　</a:t>
            </a:r>
            <a:endParaRPr lang="ja-JP" altLang="ja-JP" sz="1100" dirty="0">
              <a:solidFill>
                <a:srgbClr val="000000"/>
              </a:solidFill>
              <a:latin typeface="メイリオ" pitchFamily="50" charset="-128"/>
            </a:endParaRPr>
          </a:p>
        </p:txBody>
      </p:sp>
      <p:sp>
        <p:nvSpPr>
          <p:cNvPr id="2095" name="Text Box 5"/>
          <p:cNvSpPr txBox="1">
            <a:spLocks noChangeArrowheads="1"/>
          </p:cNvSpPr>
          <p:nvPr/>
        </p:nvSpPr>
        <p:spPr bwMode="auto">
          <a:xfrm>
            <a:off x="68093" y="8965673"/>
            <a:ext cx="3818945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/>
            <a:r>
              <a:rPr lang="ja-JP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【対象</a:t>
            </a:r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】  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起業・創業に関心のある方</a:t>
            </a:r>
            <a:r>
              <a:rPr lang="ja-JP" altLang="en-US" sz="13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（要予約）</a:t>
            </a:r>
            <a:endParaRPr lang="ja-JP" altLang="ja-JP" sz="13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97" name="Text Box 18"/>
          <p:cNvSpPr txBox="1">
            <a:spLocks noChangeArrowheads="1"/>
          </p:cNvSpPr>
          <p:nvPr/>
        </p:nvSpPr>
        <p:spPr bwMode="auto">
          <a:xfrm>
            <a:off x="72522" y="8573881"/>
            <a:ext cx="603795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83556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>
              <a:lnSpc>
                <a:spcPct val="83000"/>
              </a:lnSpc>
            </a:pPr>
            <a:r>
              <a:rPr lang="ja-JP" altLang="ja-JP" sz="1300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【場所</a:t>
            </a:r>
            <a:r>
              <a:rPr lang="ja-JP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　グッジョブ相談ステーション（那覇市泉崎</a:t>
            </a:r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1- 20 -1 - 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６階）</a:t>
            </a:r>
            <a:endParaRPr lang="ja-JP" altLang="ja-JP" sz="1300" b="1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98" name="Text Box 19"/>
          <p:cNvSpPr txBox="1">
            <a:spLocks noChangeArrowheads="1"/>
          </p:cNvSpPr>
          <p:nvPr/>
        </p:nvSpPr>
        <p:spPr bwMode="auto">
          <a:xfrm>
            <a:off x="899517" y="8790229"/>
            <a:ext cx="3240360" cy="292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>
              <a:lnSpc>
                <a:spcPct val="125000"/>
              </a:lnSpc>
            </a:pPr>
            <a:r>
              <a:rPr lang="en-US" altLang="ja-JP" sz="8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8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お車でお越しの際は、近隣の有料駐車場をご利用ください。</a:t>
            </a:r>
            <a:endParaRPr lang="ja-JP" altLang="ja-JP" sz="800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99" name="Text Box 26"/>
          <p:cNvSpPr txBox="1">
            <a:spLocks noChangeArrowheads="1"/>
          </p:cNvSpPr>
          <p:nvPr/>
        </p:nvSpPr>
        <p:spPr bwMode="auto">
          <a:xfrm>
            <a:off x="72522" y="8280325"/>
            <a:ext cx="6371611" cy="36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83556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>
              <a:lnSpc>
                <a:spcPct val="83000"/>
              </a:lnSpc>
            </a:pPr>
            <a:r>
              <a:rPr lang="ja-JP" altLang="ja-JP" sz="1300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【日時</a:t>
            </a:r>
            <a:r>
              <a:rPr lang="ja-JP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300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300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１１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月２１日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300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木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10:00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17:00</a:t>
            </a:r>
            <a:endParaRPr lang="ja-JP" altLang="ja-JP" sz="1300" b="1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4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133" y="779391"/>
            <a:ext cx="948385" cy="43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1" name="グループ化 10"/>
          <p:cNvGrpSpPr/>
          <p:nvPr/>
        </p:nvGrpSpPr>
        <p:grpSpPr>
          <a:xfrm>
            <a:off x="-55928" y="9696790"/>
            <a:ext cx="7652189" cy="527751"/>
            <a:chOff x="-55928" y="9552774"/>
            <a:chExt cx="7652189" cy="527751"/>
          </a:xfrm>
        </p:grpSpPr>
        <p:sp>
          <p:nvSpPr>
            <p:cNvPr id="2090" name="AutoShape 12"/>
            <p:cNvSpPr>
              <a:spLocks noChangeArrowheads="1"/>
            </p:cNvSpPr>
            <p:nvPr/>
          </p:nvSpPr>
          <p:spPr bwMode="auto">
            <a:xfrm>
              <a:off x="-55928" y="9552774"/>
              <a:ext cx="7644832" cy="527751"/>
            </a:xfrm>
            <a:prstGeom prst="roundRect">
              <a:avLst>
                <a:gd name="adj" fmla="val 144"/>
              </a:avLst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40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91" name="Text Box 13"/>
            <p:cNvSpPr txBox="1">
              <a:spLocks noChangeArrowheads="1"/>
            </p:cNvSpPr>
            <p:nvPr/>
          </p:nvSpPr>
          <p:spPr bwMode="auto">
            <a:xfrm>
              <a:off x="1186317" y="9657737"/>
              <a:ext cx="2521512" cy="312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/>
              <a:r>
                <a:rPr lang="ja-JP" altLang="en-US" sz="1400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グッジョブ相談ステーション</a:t>
              </a:r>
              <a:endParaRPr lang="en-US" altLang="ja-JP" sz="1400" dirty="0" smtClean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92" name="Text Box 14"/>
            <p:cNvSpPr txBox="1">
              <a:spLocks noChangeArrowheads="1"/>
            </p:cNvSpPr>
            <p:nvPr/>
          </p:nvSpPr>
          <p:spPr bwMode="auto">
            <a:xfrm>
              <a:off x="3995861" y="9576469"/>
              <a:ext cx="3600400" cy="430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/>
              <a:r>
                <a:rPr lang="en-US" altLang="ja-JP" sz="12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TEL</a:t>
              </a:r>
              <a:r>
                <a:rPr lang="ja-JP" altLang="ja-JP" sz="12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：</a:t>
              </a:r>
              <a:r>
                <a:rPr lang="en-US" altLang="ja-JP" sz="12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098-941-2044</a:t>
              </a:r>
              <a:r>
                <a:rPr lang="ja-JP" altLang="ja-JP" sz="12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ja-JP" sz="10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（担当</a:t>
              </a:r>
              <a:r>
                <a:rPr lang="ja-JP" altLang="ja-JP" sz="1000" b="1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：</a:t>
              </a:r>
              <a:r>
                <a:rPr lang="ja-JP" altLang="en-US" sz="10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安里</a:t>
              </a:r>
              <a:r>
                <a:rPr lang="ja-JP" altLang="ja-JP" sz="1000" b="1" dirty="0" smtClean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）</a:t>
              </a:r>
              <a:endParaRPr lang="ja-JP" altLang="ja-JP" sz="1000" b="1" dirty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eaLnBrk="1">
                <a:lnSpc>
                  <a:spcPct val="112000"/>
                </a:lnSpc>
              </a:pPr>
              <a:r>
                <a:rPr lang="ja-JP" altLang="ja-JP" sz="1200" b="1" dirty="0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メール：　</a:t>
              </a:r>
              <a:r>
                <a:rPr lang="en-US" altLang="ja-JP" sz="1200" b="1" dirty="0" err="1">
                  <a:solidFill>
                    <a:srgbClr val="FFFFFF"/>
                  </a:solidFill>
                  <a:latin typeface="HG丸ｺﾞｼｯｸM-PRO" pitchFamily="50" charset="-128"/>
                  <a:ea typeface="HG丸ｺﾞｼｯｸM-PRO" pitchFamily="50" charset="-128"/>
                </a:rPr>
                <a:t>info@goodjob-station.okinawa</a:t>
              </a:r>
              <a:endParaRPr lang="en-US" altLang="ja-JP" sz="1200" b="1" dirty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93" name="Line 17"/>
            <p:cNvSpPr>
              <a:spLocks noChangeShapeType="1"/>
            </p:cNvSpPr>
            <p:nvPr/>
          </p:nvSpPr>
          <p:spPr bwMode="auto">
            <a:xfrm>
              <a:off x="3779837" y="9648476"/>
              <a:ext cx="2016" cy="321807"/>
            </a:xfrm>
            <a:prstGeom prst="line">
              <a:avLst/>
            </a:prstGeom>
            <a:noFill/>
            <a:ln w="360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Text Box 38"/>
            <p:cNvSpPr txBox="1">
              <a:spLocks noChangeArrowheads="1"/>
            </p:cNvSpPr>
            <p:nvPr/>
          </p:nvSpPr>
          <p:spPr bwMode="auto">
            <a:xfrm>
              <a:off x="122572" y="9598769"/>
              <a:ext cx="1008484" cy="4357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90000" tIns="45000" rIns="90000" bIns="45000"/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/>
              <a:endParaRPr lang="ja-JP" altLang="ja-JP" sz="12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2057" name="Picture 44" descr="C:\Users\pluscareer03\Dropbox\2018　事務局共有\0220 広報案内\カフーナ旭橋\完成図③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970" y="8345744"/>
            <a:ext cx="1458098" cy="85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テキスト ボックス 6"/>
          <p:cNvSpPr txBox="1">
            <a:spLocks noChangeArrowheads="1"/>
          </p:cNvSpPr>
          <p:nvPr/>
        </p:nvSpPr>
        <p:spPr bwMode="auto">
          <a:xfrm>
            <a:off x="194947" y="6086811"/>
            <a:ext cx="2012089" cy="321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 b="1" dirty="0" smtClean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【11</a:t>
            </a:r>
            <a:r>
              <a:rPr kumimoji="1" lang="en-US" altLang="ja-JP" sz="1200" b="1" dirty="0" smtClean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en-US" altLang="ja-JP" sz="1600" b="1" dirty="0" smtClean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kumimoji="1" lang="ja-JP" altLang="en-US" sz="1200" b="1" dirty="0" smtClean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200" b="1" dirty="0" smtClean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木）の</a:t>
            </a:r>
            <a:r>
              <a:rPr kumimoji="1" lang="ja-JP" altLang="en-US" sz="1400" b="1" dirty="0" smtClean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相談員</a:t>
            </a:r>
            <a:r>
              <a:rPr kumimoji="1" lang="en-US" altLang="ja-JP" sz="16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066" name="グループ化 1"/>
          <p:cNvGrpSpPr>
            <a:grpSpLocks/>
          </p:cNvGrpSpPr>
          <p:nvPr/>
        </p:nvGrpSpPr>
        <p:grpSpPr bwMode="auto">
          <a:xfrm>
            <a:off x="107431" y="1319300"/>
            <a:ext cx="1022610" cy="912353"/>
            <a:chOff x="6170041" y="50987"/>
            <a:chExt cx="1338264" cy="1213956"/>
          </a:xfrm>
        </p:grpSpPr>
        <p:sp>
          <p:nvSpPr>
            <p:cNvPr id="2068" name="Oval 32"/>
            <p:cNvSpPr>
              <a:spLocks noChangeArrowheads="1"/>
            </p:cNvSpPr>
            <p:nvPr/>
          </p:nvSpPr>
          <p:spPr bwMode="auto">
            <a:xfrm>
              <a:off x="6189852" y="50987"/>
              <a:ext cx="1299474" cy="12139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6600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69" name="Text Box 33"/>
            <p:cNvSpPr txBox="1">
              <a:spLocks noChangeArrowheads="1"/>
            </p:cNvSpPr>
            <p:nvPr/>
          </p:nvSpPr>
          <p:spPr bwMode="auto">
            <a:xfrm>
              <a:off x="6170041" y="592340"/>
              <a:ext cx="1338264" cy="62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>
                <a:lnSpc>
                  <a:spcPct val="125000"/>
                </a:lnSpc>
              </a:pPr>
              <a:r>
                <a:rPr lang="ja-JP" altLang="ja-JP" sz="2000" b="1" dirty="0" smtClean="0">
                  <a:solidFill>
                    <a:srgbClr val="FFFFFF"/>
                  </a:solidFill>
                  <a:latin typeface="メイリオ" pitchFamily="50" charset="-128"/>
                </a:rPr>
                <a:t>無</a:t>
              </a:r>
              <a:r>
                <a:rPr lang="en-US" altLang="ja-JP" sz="2000" b="1" dirty="0" smtClean="0">
                  <a:solidFill>
                    <a:srgbClr val="FFFFFF"/>
                  </a:solidFill>
                  <a:latin typeface="メイリオ" pitchFamily="50" charset="-128"/>
                </a:rPr>
                <a:t> </a:t>
              </a:r>
              <a:r>
                <a:rPr lang="ja-JP" altLang="ja-JP" sz="2000" b="1" dirty="0" smtClean="0">
                  <a:solidFill>
                    <a:srgbClr val="FFFFFF"/>
                  </a:solidFill>
                  <a:latin typeface="メイリオ" pitchFamily="50" charset="-128"/>
                </a:rPr>
                <a:t>料</a:t>
              </a:r>
              <a:endParaRPr lang="ja-JP" altLang="ja-JP" sz="2000" b="1" dirty="0">
                <a:solidFill>
                  <a:srgbClr val="FFFFFF"/>
                </a:solidFill>
                <a:latin typeface="メイリオ" pitchFamily="50" charset="-128"/>
              </a:endParaRPr>
            </a:p>
          </p:txBody>
        </p:sp>
      </p:grpSp>
      <p:sp>
        <p:nvSpPr>
          <p:cNvPr id="2067" name="Text Box 33"/>
          <p:cNvSpPr txBox="1">
            <a:spLocks noChangeArrowheads="1"/>
          </p:cNvSpPr>
          <p:nvPr/>
        </p:nvSpPr>
        <p:spPr bwMode="auto">
          <a:xfrm>
            <a:off x="107429" y="1367557"/>
            <a:ext cx="1022610" cy="468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>
              <a:lnSpc>
                <a:spcPct val="1250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メイリオ" pitchFamily="50" charset="-128"/>
              </a:rPr>
              <a:t>相 談</a:t>
            </a:r>
            <a:endParaRPr lang="ja-JP" altLang="ja-JP" sz="2000" b="1" dirty="0">
              <a:solidFill>
                <a:srgbClr val="FFFFFF"/>
              </a:solidFill>
              <a:latin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-324619" y="-595"/>
            <a:ext cx="8064896" cy="49278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3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創業・起業を予定している方、アイディアをまとめたい、</a:t>
            </a:r>
            <a:r>
              <a:rPr lang="ja-JP" altLang="en-US" sz="1300" b="1" i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事業計画の作成</a:t>
            </a:r>
            <a:r>
              <a:rPr kumimoji="0" lang="ja-JP" altLang="en-US" sz="13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を考えている方へ</a:t>
            </a: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4880247" y="2706922"/>
            <a:ext cx="2479388" cy="848002"/>
          </a:xfrm>
          <a:prstGeom prst="wedgeRoundRectCallout">
            <a:avLst>
              <a:gd name="adj1" fmla="val -60325"/>
              <a:gd name="adj2" fmla="val 44003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-128"/>
              </a:rPr>
              <a:t>今は仕事しているけど、来年あたり起業（独立）したいな～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  <a:p>
            <a:pPr marL="0" marR="0" indent="0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1400" dirty="0">
                <a:latin typeface="Arial" charset="0"/>
                <a:ea typeface="ＭＳ Ｐゴシック" charset="-128"/>
              </a:rPr>
              <a:t>何</a:t>
            </a:r>
            <a:r>
              <a:rPr lang="ja-JP" altLang="en-US" sz="1400" dirty="0" smtClean="0">
                <a:latin typeface="Arial" charset="0"/>
                <a:ea typeface="ＭＳ Ｐゴシック" charset="-128"/>
              </a:rPr>
              <a:t>から準備したらいい</a:t>
            </a:r>
            <a:r>
              <a:rPr lang="ja-JP" altLang="en-US" sz="1400" dirty="0">
                <a:latin typeface="Arial" charset="0"/>
                <a:ea typeface="ＭＳ Ｐゴシック" charset="-128"/>
              </a:rPr>
              <a:t>の</a:t>
            </a:r>
            <a:r>
              <a:rPr lang="ja-JP" altLang="en-US" sz="1400" dirty="0" smtClean="0">
                <a:latin typeface="Arial" charset="0"/>
                <a:ea typeface="ＭＳ Ｐゴシック" charset="-128"/>
              </a:rPr>
              <a:t>？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7" name="角丸四角形吹き出し 56"/>
          <p:cNvSpPr/>
          <p:nvPr/>
        </p:nvSpPr>
        <p:spPr bwMode="auto">
          <a:xfrm>
            <a:off x="5310239" y="3737402"/>
            <a:ext cx="2010677" cy="1014531"/>
          </a:xfrm>
          <a:prstGeom prst="wedgeRoundRectCallout">
            <a:avLst>
              <a:gd name="adj1" fmla="val -72067"/>
              <a:gd name="adj2" fmla="val 9249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-128"/>
              </a:rPr>
              <a:t>事業計画書について相談したいけど、誰に聞いたらいいのか、わからない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-128"/>
              </a:rPr>
              <a:t>…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8" name="角丸四角形吹き出し 57"/>
          <p:cNvSpPr/>
          <p:nvPr/>
        </p:nvSpPr>
        <p:spPr bwMode="auto">
          <a:xfrm>
            <a:off x="393016" y="4874175"/>
            <a:ext cx="2306701" cy="813862"/>
          </a:xfrm>
          <a:prstGeom prst="wedgeRoundRectCallout">
            <a:avLst>
              <a:gd name="adj1" fmla="val 74996"/>
              <a:gd name="adj2" fmla="val -29626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-128"/>
              </a:rPr>
              <a:t>法人化した方がいい？それとも、個人事業で始めた方がいいですか？</a:t>
            </a:r>
          </a:p>
        </p:txBody>
      </p:sp>
      <p:sp>
        <p:nvSpPr>
          <p:cNvPr id="59" name="角丸四角形吹き出し 58"/>
          <p:cNvSpPr/>
          <p:nvPr/>
        </p:nvSpPr>
        <p:spPr bwMode="auto">
          <a:xfrm>
            <a:off x="194947" y="3737401"/>
            <a:ext cx="2360754" cy="1014532"/>
          </a:xfrm>
          <a:prstGeom prst="wedgeRoundRectCallout">
            <a:avLst>
              <a:gd name="adj1" fmla="val 69946"/>
              <a:gd name="adj2" fmla="val 23653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1400" dirty="0" smtClean="0">
                <a:latin typeface="Arial" charset="0"/>
                <a:ea typeface="ＭＳ Ｐゴシック" charset="-128"/>
              </a:rPr>
              <a:t>起業したい、提供したいサービスはあるんですが、どうやって形にしたらよいか、教えてください！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80151" y="2644307"/>
            <a:ext cx="2249260" cy="973233"/>
          </a:xfrm>
          <a:prstGeom prst="wedgeRoundRectCallout">
            <a:avLst>
              <a:gd name="adj1" fmla="val 68133"/>
              <a:gd name="adj2" fmla="val 49798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1400" dirty="0" smtClean="0">
                <a:latin typeface="Arial" charset="0"/>
                <a:ea typeface="ＭＳ Ｐゴシック" charset="-128"/>
              </a:rPr>
              <a:t>いずれ起業したいけど、現在就業中・・・準備のことなど、電話</a:t>
            </a:r>
            <a:r>
              <a:rPr lang="ja-JP" altLang="en-US" sz="1400" dirty="0">
                <a:latin typeface="Arial" charset="0"/>
                <a:ea typeface="ＭＳ Ｐゴシック" charset="-128"/>
              </a:rPr>
              <a:t>でも</a:t>
            </a:r>
            <a:r>
              <a:rPr lang="ja-JP" altLang="en-US" sz="1400" dirty="0" smtClean="0">
                <a:latin typeface="Arial" charset="0"/>
                <a:ea typeface="ＭＳ Ｐゴシック" charset="-128"/>
              </a:rPr>
              <a:t>相談できますか？</a:t>
            </a:r>
            <a:endParaRPr lang="en-US" altLang="ja-JP" sz="14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73422" y="9216429"/>
            <a:ext cx="7231303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/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申込方法</a:t>
            </a:r>
            <a:r>
              <a:rPr lang="en-US" altLang="ja-JP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3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電話、メール、ホームページ（グッジョブ相談ステーションで検索！）＞</a:t>
            </a:r>
            <a:endParaRPr lang="ja-JP" altLang="ja-JP" sz="1300" b="1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59557" y="2159645"/>
            <a:ext cx="5254965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9933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そうだ！調べて分からないことは直接聞いてみよう！</a:t>
            </a:r>
            <a:endParaRPr lang="en-US" altLang="ja-JP" dirty="0">
              <a:solidFill>
                <a:srgbClr val="FF9933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 bwMode="auto">
          <a:xfrm>
            <a:off x="6391422" y="1622729"/>
            <a:ext cx="1024370" cy="449450"/>
          </a:xfrm>
          <a:prstGeom prst="round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要予約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53" y="639753"/>
            <a:ext cx="1271502" cy="607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36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kumimoji="1" lang="ja-JP" altLang="en-US" sz="36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0" name="Picture 2" descr="C:\Users\pluscareer03\Dropbox\2018　事務局共有\002 広報写真関連\003 その他広報案内\その他イラスト\スマホ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333" y="6053375"/>
            <a:ext cx="494890" cy="55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luscareer03\Desktop\kyosyu_ma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07" y="3151613"/>
            <a:ext cx="2186108" cy="218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237976" y="647477"/>
            <a:ext cx="5134149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ja-JP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【</a:t>
            </a:r>
            <a:r>
              <a:rPr lang="ja-JP" alt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起業・創業</a:t>
            </a:r>
            <a:r>
              <a:rPr lang="en-US" altLang="ja-JP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】</a:t>
            </a:r>
            <a:r>
              <a:rPr lang="ja-JP" alt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相談</a:t>
            </a:r>
            <a:endParaRPr lang="en-US" altLang="ja-JP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角丸四角形吹き出し 2"/>
          <p:cNvSpPr/>
          <p:nvPr/>
        </p:nvSpPr>
        <p:spPr bwMode="auto">
          <a:xfrm>
            <a:off x="1615565" y="1389207"/>
            <a:ext cx="1516200" cy="529882"/>
          </a:xfrm>
          <a:prstGeom prst="wedgeRoundRectCallout">
            <a:avLst>
              <a:gd name="adj1" fmla="val 39029"/>
              <a:gd name="adj2" fmla="val 6250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0" name="テキスト ボックス 6"/>
          <p:cNvSpPr txBox="1">
            <a:spLocks noChangeArrowheads="1"/>
          </p:cNvSpPr>
          <p:nvPr/>
        </p:nvSpPr>
        <p:spPr bwMode="auto">
          <a:xfrm>
            <a:off x="1615566" y="1439565"/>
            <a:ext cx="1516199" cy="43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pecial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45" name="Picture 5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16"/>
          <a:stretch>
            <a:fillRect/>
          </a:stretch>
        </p:blipFill>
        <p:spPr bwMode="auto">
          <a:xfrm>
            <a:off x="393016" y="6480125"/>
            <a:ext cx="1514613" cy="1611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2001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" name="AutoShape 51"/>
          <p:cNvSpPr>
            <a:spLocks noChangeArrowheads="1"/>
          </p:cNvSpPr>
          <p:nvPr/>
        </p:nvSpPr>
        <p:spPr bwMode="auto">
          <a:xfrm>
            <a:off x="1986891" y="6074650"/>
            <a:ext cx="5321338" cy="693507"/>
          </a:xfrm>
          <a:prstGeom prst="roundRect">
            <a:avLst>
              <a:gd name="adj" fmla="val 12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8780" rIns="90000" bIns="45000" anchorCtr="1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ja-JP" altLang="ja-JP" sz="1400" b="1" dirty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なかそね　   はやと</a:t>
            </a:r>
          </a:p>
          <a:p>
            <a:pPr eaLnBrk="1" hangingPunct="1">
              <a:lnSpc>
                <a:spcPct val="95000"/>
              </a:lnSpc>
            </a:pPr>
            <a:r>
              <a:rPr lang="ja-JP" altLang="ja-JP" sz="2000" b="1" dirty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仲宗根　</a:t>
            </a:r>
            <a:r>
              <a:rPr lang="ja-JP" altLang="ja-JP" sz="2000" b="1" dirty="0" smtClean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隼人</a:t>
            </a:r>
            <a:r>
              <a:rPr lang="ja-JP" altLang="en-US" sz="2000" b="1" dirty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 </a:t>
            </a:r>
            <a:r>
              <a:rPr lang="ja-JP" altLang="en-US" sz="2000" b="1" dirty="0" smtClean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氏</a:t>
            </a:r>
            <a:r>
              <a:rPr lang="ja-JP" altLang="en-US" sz="2000" b="1" dirty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（</a:t>
            </a:r>
            <a:r>
              <a:rPr lang="ja-JP" altLang="ja-JP" sz="1700" b="1" dirty="0" smtClean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アクティア行政書士</a:t>
            </a:r>
            <a:r>
              <a:rPr lang="ja-JP" altLang="en-US" sz="1700" b="1" dirty="0" smtClean="0">
                <a:solidFill>
                  <a:schemeClr val="accent6"/>
                </a:solidFill>
                <a:latin typeface="Times New Roman" pitchFamily="16" charset="0"/>
                <a:ea typeface="ＭＳ ゴシック" pitchFamily="49" charset="-128"/>
              </a:rPr>
              <a:t>事務所）</a:t>
            </a:r>
            <a:endParaRPr lang="en-US" altLang="ja-JP" sz="1700" b="1" dirty="0" smtClean="0">
              <a:solidFill>
                <a:schemeClr val="accent6"/>
              </a:solidFill>
              <a:latin typeface="Times New Roman" pitchFamily="16" charset="0"/>
              <a:ea typeface="ＭＳ ゴシック" pitchFamily="49" charset="-128"/>
            </a:endParaRP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2001929" y="6696149"/>
            <a:ext cx="5162284" cy="150180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13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ja-JP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◆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プロフィール</a:t>
            </a:r>
          </a:p>
          <a:p>
            <a:pPr eaLnBrk="1" hangingPunct="1">
              <a:lnSpc>
                <a:spcPct val="95000"/>
              </a:lnSpc>
            </a:pPr>
            <a:r>
              <a:rPr lang="en-US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1979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年生まれ　沖縄県本部町出身</a:t>
            </a:r>
          </a:p>
          <a:p>
            <a:pPr eaLnBrk="1" hangingPunct="1">
              <a:lnSpc>
                <a:spcPct val="95000"/>
              </a:lnSpc>
            </a:pP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沖縄県内の放送局、行政機関、社会</a:t>
            </a:r>
            <a:r>
              <a:rPr lang="ja-JP" altLang="ja-JP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保険労務士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事務所を経て、平成</a:t>
            </a:r>
            <a:r>
              <a:rPr lang="en-US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30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年</a:t>
            </a:r>
            <a:r>
              <a:rPr lang="en-US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1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月</a:t>
            </a:r>
            <a:r>
              <a:rPr lang="ja-JP" altLang="ja-JP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にアクティア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行政書士事務所を独立開業。</a:t>
            </a:r>
          </a:p>
          <a:p>
            <a:pPr eaLnBrk="1" hangingPunct="1">
              <a:lnSpc>
                <a:spcPct val="95000"/>
              </a:lnSpc>
            </a:pP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事業計画書や各種許認可をはじめと</a:t>
            </a:r>
            <a:r>
              <a:rPr lang="ja-JP" altLang="ja-JP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した創業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支援のほか、法人化や契約書作成</a:t>
            </a:r>
            <a:r>
              <a:rPr lang="ja-JP" altLang="ja-JP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などの</a:t>
            </a:r>
            <a:r>
              <a:rPr lang="ja-JP" altLang="ja-JP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企業支援を行う</a:t>
            </a:r>
            <a:r>
              <a:rPr lang="ja-JP" altLang="ja-JP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。</a:t>
            </a:r>
            <a:r>
              <a:rPr lang="ja-JP" altLang="en-US" sz="1400" dirty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また</a:t>
            </a:r>
            <a:r>
              <a:rPr lang="ja-JP" altLang="en-US" sz="1400" dirty="0" smtClean="0">
                <a:solidFill>
                  <a:srgbClr val="004586"/>
                </a:solidFill>
                <a:latin typeface="Times New Roman" pitchFamily="16" charset="0"/>
                <a:ea typeface="ＭＳ ゴシック" pitchFamily="49" charset="-128"/>
              </a:rPr>
              <a:t>、外国人雇用のための「登録支援機関」のサポートもスタート。</a:t>
            </a:r>
            <a:endParaRPr lang="ja-JP" altLang="ja-JP" sz="1400" dirty="0">
              <a:solidFill>
                <a:srgbClr val="004586"/>
              </a:solidFill>
              <a:latin typeface="Times New Roman" pitchFamily="16" charset="0"/>
              <a:ea typeface="ＭＳ ゴシック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0858" y="9742785"/>
            <a:ext cx="1146691" cy="43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ja-JP" sz="12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</a:t>
            </a:r>
            <a:r>
              <a:rPr lang="ja-JP" altLang="en-US" sz="12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せ</a:t>
            </a:r>
            <a:endParaRPr lang="en-US" altLang="ja-JP" sz="12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ctr"/>
            <a:r>
              <a:rPr lang="ja-JP" altLang="en-US" sz="1200" b="1" dirty="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 予 約</a:t>
            </a:r>
            <a:endParaRPr lang="ja-JP" altLang="ja-JP" sz="1200" b="1" dirty="0">
              <a:solidFill>
                <a:schemeClr val="accent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93022">
            <a:off x="9235740" y="389926"/>
            <a:ext cx="615728" cy="615728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238231" y="5265323"/>
            <a:ext cx="1401296" cy="779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600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電話相談も、</a:t>
            </a:r>
            <a:endParaRPr lang="en-US" altLang="ja-JP" sz="16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/>
            <a:r>
              <a:rPr lang="ja-JP" altLang="en-US" sz="1600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窓口相談も</a:t>
            </a:r>
            <a:endParaRPr lang="en-US" altLang="ja-JP" sz="16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/>
            <a:r>
              <a:rPr lang="ja-JP" altLang="en-US" sz="1600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やってます</a:t>
            </a:r>
            <a:r>
              <a:rPr lang="ja-JP" altLang="en-US" sz="16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♪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875" y="5196103"/>
            <a:ext cx="582361" cy="848472"/>
          </a:xfrm>
          <a:prstGeom prst="rect">
            <a:avLst/>
          </a:prstGeom>
        </p:spPr>
      </p:pic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1100091" y="9432453"/>
            <a:ext cx="3687858" cy="292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>
              <a:lnSpc>
                <a:spcPct val="125000"/>
              </a:lnSpc>
            </a:pPr>
            <a:r>
              <a:rPr lang="en-US" altLang="ja-JP" sz="8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直接、グッジョブ相談ステーションの窓口で予約することもできます。</a:t>
            </a:r>
            <a:endParaRPr lang="ja-JP" altLang="ja-JP" sz="800" b="1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397259" y="1222464"/>
            <a:ext cx="2254786" cy="8651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3300"/>
                </a:solidFill>
                <a:effectLst>
                  <a:reflection blurRad="12700" stA="28000" endPos="45000" dist="1000" dir="5400000" sy="-100000" algn="bl" rotWithShape="0"/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ＤＡＹ</a:t>
            </a:r>
            <a:endParaRPr lang="ja-JP" altLang="en-US" sz="5400" b="1" cap="all" spc="0" dirty="0">
              <a:ln w="9000" cmpd="sng">
                <a:solidFill>
                  <a:schemeClr val="bg1"/>
                </a:solidFill>
                <a:prstDash val="solid"/>
              </a:ln>
              <a:solidFill>
                <a:srgbClr val="FF3300"/>
              </a:solidFill>
              <a:effectLst>
                <a:reflection blurRad="12700" stA="28000" endPos="45000" dist="1000" dir="5400000" sy="-100000" algn="bl" rotWithShape="0"/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6693</TotalTime>
  <Words>262</Words>
  <Application>Microsoft Office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計画書の書き方講座</dc:title>
  <dc:creator>yahata tak</dc:creator>
  <cp:lastModifiedBy>pluscareer01</cp:lastModifiedBy>
  <cp:revision>295</cp:revision>
  <cp:lastPrinted>2019-08-16T02:45:58Z</cp:lastPrinted>
  <dcterms:created xsi:type="dcterms:W3CDTF">2013-05-09T06:38:33Z</dcterms:created>
  <dcterms:modified xsi:type="dcterms:W3CDTF">2019-10-24T05:07:15Z</dcterms:modified>
</cp:coreProperties>
</file>